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0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24" autoAdjust="0"/>
    <p:restoredTop sz="94660"/>
  </p:normalViewPr>
  <p:slideViewPr>
    <p:cSldViewPr>
      <p:cViewPr varScale="1">
        <p:scale>
          <a:sx n="82" d="100"/>
          <a:sy n="82" d="100"/>
        </p:scale>
        <p:origin x="154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DB6026-F017-43A5-AB86-BEF849AD6EC9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8F332-496F-45C7-8808-E18F234CBC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99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8F332-496F-45C7-8808-E18F234CBC2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49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A5FCBB-6D05-4A17-BB11-DF063E66D43E}" type="datetimeFigureOut">
              <a:rPr lang="cs-CZ" smtClean="0"/>
              <a:pPr/>
              <a:t>29.12.2020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2C4B565-C8A4-4E4A-9ED6-E8069113F7B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3CAA-A04F-4B32-BAEB-F402A173F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57200"/>
            <a:ext cx="8881048" cy="6140152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Slovesné třídy a vzory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Postup při určování vzorů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1772816"/>
            <a:ext cx="8956104" cy="4752528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zařadíme do třídy podle 3. os. č. j. v přít. tvaru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 každé třídě kromě 5. třídy se řídíme zakončením kmene minulého (co je před -l)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u 1. třídy zjišťujeme také zakončení kmene přítomného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(co je před -e – měkká souhláska, nebo tvrdá či obojetná)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slovesa 4. třídy s kmenem minulým na -e(-ě) rozlišíme podle rozkazovacího způsobu (trp x sáz</a:t>
            </a:r>
            <a:r>
              <a:rPr lang="cs-CZ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ej)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zachováváme   slovesný  vid</a:t>
            </a:r>
            <a:endParaRPr lang="cs-CZ" sz="2800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PŘÍKLAD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79512" y="1844824"/>
            <a:ext cx="8812088" cy="4320480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Budeme pracovat se slovesem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psát.</a:t>
            </a:r>
          </a:p>
          <a:p>
            <a:pPr marL="514350" indent="-514350"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Utvoříme přítomný tvar 3. os. j. č.: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píše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Podle koncovky zařadíme do slovesné třídy: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-e = 1. třída</a:t>
            </a:r>
          </a:p>
          <a:p>
            <a:pPr marL="514350" indent="-514350"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Zjistíme, která souhláska stojí před </a:t>
            </a:r>
            <a:r>
              <a:rPr lang="cs-CZ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-e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š </a:t>
            </a:r>
          </a:p>
          <a:p>
            <a:pPr marL="514350" indent="-514350"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Přiřadíme sloveso k měkkým vzorům.</a:t>
            </a:r>
          </a:p>
          <a:p>
            <a:pPr marL="514350" indent="-514350">
              <a:buAutoNum type="arabicPeriod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Podle příčestí minulého určíme vzor: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psal – mazal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– před </a:t>
            </a:r>
            <a:r>
              <a:rPr lang="cs-CZ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-l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-a-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jde tedy o vzor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maže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slovesa zařaď do třídy a </a:t>
            </a:r>
            <a:r>
              <a:rPr lang="cs-CZ" sz="4000" b="1">
                <a:latin typeface="Calibri" panose="020F0502020204030204" pitchFamily="34" charset="0"/>
                <a:cs typeface="Calibri" panose="020F0502020204030204" pitchFamily="34" charset="0"/>
              </a:rPr>
              <a:t>ke vzoru</a:t>
            </a:r>
            <a:endParaRPr lang="cs-CZ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leze</a:t>
            </a:r>
          </a:p>
          <a:p>
            <a:r>
              <a:rPr lang="cs-CZ" dirty="0"/>
              <a:t>trhá</a:t>
            </a:r>
          </a:p>
          <a:p>
            <a:r>
              <a:rPr lang="cs-CZ" dirty="0"/>
              <a:t>hází</a:t>
            </a:r>
          </a:p>
          <a:p>
            <a:r>
              <a:rPr lang="cs-CZ" dirty="0"/>
              <a:t>táhne</a:t>
            </a:r>
          </a:p>
          <a:p>
            <a:r>
              <a:rPr lang="cs-CZ" dirty="0"/>
              <a:t>bije</a:t>
            </a:r>
          </a:p>
          <a:p>
            <a:r>
              <a:rPr lang="cs-CZ" dirty="0"/>
              <a:t>vleče</a:t>
            </a:r>
          </a:p>
          <a:p>
            <a:r>
              <a:rPr lang="cs-CZ" dirty="0"/>
              <a:t>zapne</a:t>
            </a:r>
          </a:p>
          <a:p>
            <a:r>
              <a:rPr lang="cs-CZ" dirty="0"/>
              <a:t>chválí</a:t>
            </a:r>
          </a:p>
          <a:p>
            <a:r>
              <a:rPr lang="cs-CZ" dirty="0"/>
              <a:t>lže</a:t>
            </a:r>
          </a:p>
          <a:p>
            <a:r>
              <a:rPr lang="cs-CZ" dirty="0"/>
              <a:t>pozoruje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dirty="0"/>
              <a:t> 1.- nese</a:t>
            </a:r>
          </a:p>
          <a:p>
            <a:r>
              <a:rPr lang="cs-CZ" dirty="0"/>
              <a:t> 5.- dělá</a:t>
            </a:r>
          </a:p>
          <a:p>
            <a:r>
              <a:rPr lang="cs-CZ" dirty="0"/>
              <a:t> 4.- sází</a:t>
            </a:r>
          </a:p>
          <a:p>
            <a:r>
              <a:rPr lang="cs-CZ" dirty="0"/>
              <a:t> 2.- tiskne</a:t>
            </a:r>
          </a:p>
          <a:p>
            <a:r>
              <a:rPr lang="cs-CZ" dirty="0"/>
              <a:t> 3.- kryje</a:t>
            </a:r>
          </a:p>
          <a:p>
            <a:r>
              <a:rPr lang="cs-CZ" dirty="0"/>
              <a:t> 1.- peče</a:t>
            </a:r>
          </a:p>
          <a:p>
            <a:r>
              <a:rPr lang="cs-CZ" dirty="0"/>
              <a:t> 2.- mine</a:t>
            </a:r>
          </a:p>
          <a:p>
            <a:r>
              <a:rPr lang="cs-CZ" dirty="0"/>
              <a:t> 4.- prosí</a:t>
            </a:r>
          </a:p>
          <a:p>
            <a:r>
              <a:rPr lang="cs-CZ" dirty="0"/>
              <a:t> 1.- maže</a:t>
            </a:r>
          </a:p>
          <a:p>
            <a:r>
              <a:rPr lang="cs-CZ" dirty="0"/>
              <a:t> 3.- kupuje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SLOVESNÉ 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628800"/>
            <a:ext cx="86868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Slovesa rozdělujeme do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tříd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podle zakončení</a:t>
            </a:r>
          </a:p>
          <a:p>
            <a:pPr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3. osoby čísla jednotného tvaru přítomného: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1.třída      -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2.třída      -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3.třída      -</a:t>
            </a:r>
            <a:r>
              <a:rPr lang="cs-CZ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4.třída      -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</a:p>
          <a:p>
            <a:pPr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5.třída      -</a:t>
            </a:r>
            <a:r>
              <a:rPr lang="cs-CZ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</a:p>
          <a:p>
            <a:pPr>
              <a:buNone/>
            </a:pPr>
            <a:r>
              <a:rPr lang="cs-CZ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Pomůcka:  </a:t>
            </a:r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cs-CZ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4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40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 s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4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1.třída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394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Tvrdé vzory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před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je tvrdá nebo obojetná souhláska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příčestí minulé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→     ne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-  před -l je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souhláska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→     br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-  před -l je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Měkké vzory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před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je měkká souhláska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příčestí minulé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ma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→   maz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-  před -l je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pe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→     pe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  -  před -l je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souhláska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um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→    umř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-před -l je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>
              <a:buNone/>
            </a:pPr>
            <a:r>
              <a:rPr lang="cs-CZ" sz="2800" dirty="0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2.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844008"/>
          </a:xfrm>
        </p:spPr>
        <p:txBody>
          <a:bodyPr/>
          <a:lstStyle/>
          <a:p>
            <a:pPr>
              <a:buNone/>
            </a:pPr>
            <a:r>
              <a:rPr lang="cs-CZ" i="1" dirty="0"/>
              <a:t>               </a:t>
            </a:r>
            <a:r>
              <a:rPr 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příčestí minulé				rozkazovací způsob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tis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→  tis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(souhláska před -ne)  			tiskn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</a:p>
          <a:p>
            <a:pPr>
              <a:buNone/>
            </a:pPr>
            <a:endParaRPr lang="cs-CZ" sz="2800" b="1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→   mi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(samohláska, -r-, -l- před -ne)	miň</a:t>
            </a:r>
          </a:p>
          <a:p>
            <a:pPr>
              <a:buNone/>
            </a:pP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zač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→   zač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 			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k tomuto vzoru patří také několik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	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 zakončených ve 3. os. č. j. na -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zajme, najme,  přijme, ujme se, obejme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3.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/>
              <a:t>                     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příčestí minulé</a:t>
            </a:r>
          </a:p>
          <a:p>
            <a:pPr>
              <a:buNone/>
            </a:pPr>
            <a:endParaRPr lang="cs-CZ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kry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→   kryl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kupu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→   kup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4.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            </a:t>
            </a:r>
            <a:r>
              <a:rPr 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příčestí minulé       rozkazovací způsob 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pros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	→  pros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		 →  pros!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trp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	→  trp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ě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           	→   trp!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sáz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	→  sáz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            	→   sáz</a:t>
            </a:r>
            <a:r>
              <a:rPr lang="cs-CZ" sz="28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5. třída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děl</a:t>
            </a:r>
            <a:r>
              <a:rPr 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-  děl</a:t>
            </a:r>
            <a:r>
              <a:rPr lang="cs-CZ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dochází ke kolísání mezi 5. a 1. třídou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ona se češ</a:t>
            </a:r>
            <a:r>
              <a:rPr lang="cs-CZ" sz="28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čes</a:t>
            </a:r>
            <a:r>
              <a:rPr lang="cs-CZ" sz="2800" b="1" u="sng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endParaRPr lang="cs-CZ" sz="2800" b="1" u="sng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Nepravidelná slovesa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6792"/>
            <a:ext cx="8686800" cy="5112568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být			jsem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vědět		vím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chtít		chci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jíst			jím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jít			jdu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vidět		vidím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mít			mám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Tato slovesa mají nepravidelné tvary.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POSTUP PŘI PŘIŘAZOVÁNÍ SLOVESA KE Třídě a VZORU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844824"/>
            <a:ext cx="9108504" cy="4555976"/>
          </a:xfrm>
        </p:spPr>
        <p:txBody>
          <a:bodyPr>
            <a:normAutofit/>
          </a:bodyPr>
          <a:lstStyle/>
          <a:p>
            <a:pPr lvl="0"/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Slovesnou třídu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poznáme podle zakončení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3. os. č. j. tvaru přítomného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např.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cs-CZ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máv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-á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→ podle </a:t>
            </a:r>
            <a:r>
              <a:rPr lang="cs-CZ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-á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je to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5. třída</a:t>
            </a:r>
          </a:p>
          <a:p>
            <a:pPr marL="0" lv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Vzor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poznáme podle zakončení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kmene minulého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, např.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ON čet-l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→ vzor nese (nes-l)</a:t>
            </a:r>
          </a:p>
          <a:p>
            <a:pPr lvl="0"/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U sloves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4. třídy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můžeme rozlišit vzor –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trpí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sází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– podle rozkazovacího způsobu 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5495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</TotalTime>
  <Words>612</Words>
  <Application>Microsoft Office PowerPoint</Application>
  <PresentationFormat>Předvádění na obrazovce 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Calibri</vt:lpstr>
      <vt:lpstr>Franklin Gothic Book</vt:lpstr>
      <vt:lpstr>Franklin Gothic Medium</vt:lpstr>
      <vt:lpstr>Wingdings 2</vt:lpstr>
      <vt:lpstr>Cesta</vt:lpstr>
      <vt:lpstr>Slovesné třídy a vzory</vt:lpstr>
      <vt:lpstr>SLOVESNÉ  TŘÍDY</vt:lpstr>
      <vt:lpstr>1.třída</vt:lpstr>
      <vt:lpstr>2. třída</vt:lpstr>
      <vt:lpstr>3. třída</vt:lpstr>
      <vt:lpstr>4. třída</vt:lpstr>
      <vt:lpstr>5. třída</vt:lpstr>
      <vt:lpstr>Nepravidelná slovesa</vt:lpstr>
      <vt:lpstr>POSTUP PŘI PŘIŘAZOVÁNÍ SLOVESA KE Třídě a VZORU</vt:lpstr>
      <vt:lpstr>Postup při určování vzorů</vt:lpstr>
      <vt:lpstr>PŘÍKLAD</vt:lpstr>
      <vt:lpstr>slovesa zařaď do třídy a ke vzoru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Světluše Pospíšilová</cp:lastModifiedBy>
  <cp:revision>40</cp:revision>
  <dcterms:created xsi:type="dcterms:W3CDTF">2013-12-15T12:02:37Z</dcterms:created>
  <dcterms:modified xsi:type="dcterms:W3CDTF">2020-12-29T14:34:11Z</dcterms:modified>
</cp:coreProperties>
</file>